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La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7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65" Type="http://schemas.openxmlformats.org/officeDocument/2006/relationships/font" Target="fonts/Raleway-italic.fntdata"/><Relationship Id="rId24" Type="http://schemas.openxmlformats.org/officeDocument/2006/relationships/slide" Target="slides/slide19.xml"/><Relationship Id="rId68" Type="http://schemas.openxmlformats.org/officeDocument/2006/relationships/font" Target="fonts/Lato-bold.fntdata"/><Relationship Id="rId23" Type="http://schemas.openxmlformats.org/officeDocument/2006/relationships/slide" Target="slides/slide18.xml"/><Relationship Id="rId67" Type="http://schemas.openxmlformats.org/officeDocument/2006/relationships/font" Target="fonts/La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d9835b17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d9835b17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d9835b17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d9835b17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d9835b17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d9835b17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d9835b1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d9835b1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9835b1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d9835b1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a171b4b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5a171b4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85b00fe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85b00fe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5a171b4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5a171b4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5a171b4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5a171b4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a171b4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a171b4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d94d606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d94d606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5b00fe5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5b00fe5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d9835b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d9835b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85b00fe5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85b00fe5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d3ad6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d3ad6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37061dce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37061dce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b655f0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b655f0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5895d4a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5895d4a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5895d4ac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5895d4a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5895d4ac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5895d4a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37061dc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37061dc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2c25a581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2c25a581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5a95f2b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5a95f2b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5a95f2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5a95f2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85b00fe5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85b00fe5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5b00fe5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5b00fe5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d9835b1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d9835b1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5b00fe5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5b00fe5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85b00fe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85b00fe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d9835b1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d9835b1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5b655f0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5b655f0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5b655f0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5b655f0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d94d606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d94d606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5a171b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5a171b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5a171b4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5a171b4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5a171b4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5a171b4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5a171b4b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5a171b4b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5b00fe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5b00fe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37061dce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37061dce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85b00fe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85b00fe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85b00fe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85b00fe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5a171b4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5a171b4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5a171b4b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5a171b4b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94d6066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94d6066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9835b1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d9835b1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5b655f03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5b655f0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85b00fe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85b00fe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85b00fe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85b00fe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85b00fe5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85b00fe5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d9835b17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d9835b17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85b00fe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85b00fe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85b00fe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85b00fe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5b00fe5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5b00fe5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577df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577df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94d606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94d606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9835b17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9835b17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DoiT International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0" name="Google Shape;16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1" name="Google Shape;61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Google Shape;8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spreadsheets/d/1CuyUtuiMiezoWpZ9Z9g6KUvT3G2fyWb2/edit#gid=79246769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doitintl/fraud-detect-blackbelt" TargetMode="External"/><Relationship Id="rId4" Type="http://schemas.openxmlformats.org/officeDocument/2006/relationships/hyperlink" Target="https://github.com/doitintl/fraud-detect-blackbelt/blob/master/sagemaker_and_local_run.ipynb" TargetMode="External"/><Relationship Id="rId5" Type="http://schemas.openxmlformats.org/officeDocument/2006/relationships/hyperlink" Target="https://github.com/doitintl/fraud-detect-blackbelt/blob/master/transform-data-for-analysis-in-athena.yaml" TargetMode="External"/><Relationship Id="rId6" Type="http://schemas.openxmlformats.org/officeDocument/2006/relationships/hyperlink" Target="https://github.com/doitintl/fraud-detect-blackbelt/blob/master/transform-data-pretraining.ya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ctrTitle"/>
          </p:nvPr>
        </p:nvSpPr>
        <p:spPr>
          <a:xfrm>
            <a:off x="106275" y="1354325"/>
            <a:ext cx="89586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000000"/>
                </a:solidFill>
              </a:rPr>
              <a:t>AWS Black Belt Capstone  Project</a:t>
            </a:r>
            <a:endParaRPr sz="4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</a:rPr>
              <a:t>Joshua Fox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December 2020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6" y="530475"/>
            <a:ext cx="7930000" cy="4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title"/>
          </p:nvPr>
        </p:nvSpPr>
        <p:spPr>
          <a:xfrm>
            <a:off x="673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Glue Crawler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50" y="397950"/>
            <a:ext cx="8165576" cy="45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type="title"/>
          </p:nvPr>
        </p:nvSpPr>
        <p:spPr>
          <a:xfrm>
            <a:off x="588950" y="-77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Catalog: Database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51" y="541500"/>
            <a:ext cx="7910376" cy="44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>
            <p:ph type="title"/>
          </p:nvPr>
        </p:nvSpPr>
        <p:spPr>
          <a:xfrm>
            <a:off x="634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Data Catalog: Table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26" y="524950"/>
            <a:ext cx="7939800" cy="44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type="title"/>
          </p:nvPr>
        </p:nvSpPr>
        <p:spPr>
          <a:xfrm>
            <a:off x="5556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Catalog: Schemas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26" y="602250"/>
            <a:ext cx="7802400" cy="4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type="title"/>
          </p:nvPr>
        </p:nvSpPr>
        <p:spPr>
          <a:xfrm>
            <a:off x="5041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Lake Formation &amp; Data Catalog: Permissions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405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transformation</a:t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1106450" y="1394875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Two outputs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For Athena queries of rich data: Add fields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For training: Add fields, delete unneeded fields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40700" y="68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transformation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50" y="1378100"/>
            <a:ext cx="8839198" cy="36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3429" l="0" r="0" t="-3429"/>
          <a:stretch/>
        </p:blipFill>
        <p:spPr>
          <a:xfrm>
            <a:off x="274450" y="414050"/>
            <a:ext cx="8259076" cy="46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446325" y="0"/>
            <a:ext cx="5366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Transformation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1739" r="0" t="-3444"/>
          <a:stretch/>
        </p:blipFill>
        <p:spPr>
          <a:xfrm>
            <a:off x="531350" y="563325"/>
            <a:ext cx="7808700" cy="44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467600" y="42525"/>
            <a:ext cx="5133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transformation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75" y="520797"/>
            <a:ext cx="8108848" cy="456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446325" y="0"/>
            <a:ext cx="52497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DataBrew Glue jobs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>
                <a:solidFill>
                  <a:srgbClr val="000000"/>
                </a:solidFill>
              </a:rPr>
              <a:t>Identify fraudulent cases in data about mobile payments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sz="1800">
                <a:solidFill>
                  <a:srgbClr val="000000"/>
                </a:solidFill>
              </a:rPr>
              <a:t>A binary classification problem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258650" y="43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DataBrew lineage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0" y="716425"/>
            <a:ext cx="8485550" cy="44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1027800" y="222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 Visualization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462300" y="0"/>
            <a:ext cx="821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 to identify relevant features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97" y="1127175"/>
            <a:ext cx="5067201" cy="361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/>
        </p:nvSpPr>
        <p:spPr>
          <a:xfrm>
            <a:off x="3202175" y="5352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All rows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462300" y="45650"/>
            <a:ext cx="8219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correlation to identify relevant features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b="-1469" l="0" r="0" t="1470"/>
          <a:stretch/>
        </p:blipFill>
        <p:spPr>
          <a:xfrm>
            <a:off x="197075" y="1452300"/>
            <a:ext cx="8554100" cy="36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/>
        </p:nvSpPr>
        <p:spPr>
          <a:xfrm>
            <a:off x="2771925" y="752600"/>
            <a:ext cx="6121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Fraud and non-fraud cases, separately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title"/>
          </p:nvPr>
        </p:nvSpPr>
        <p:spPr>
          <a:xfrm>
            <a:off x="60978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XGBoost Feature Importance to identify relevant features</a:t>
            </a:r>
            <a:endParaRPr sz="2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374750" y="962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1294025"/>
            <a:ext cx="8158776" cy="3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Bar chart</a:t>
            </a:r>
            <a:r>
              <a:rPr lang="en-GB" sz="1600">
                <a:solidFill>
                  <a:srgbClr val="000000"/>
                </a:solidFill>
              </a:rPr>
              <a:t> with log axes to visualize positive/negative  distribution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Pie chart</a:t>
            </a:r>
            <a:r>
              <a:rPr lang="en-GB" sz="1600">
                <a:solidFill>
                  <a:srgbClr val="000000"/>
                </a:solidFill>
              </a:rPr>
              <a:t> to visualize distribution of types of transactions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Line chart</a:t>
            </a:r>
            <a:r>
              <a:rPr lang="en-GB" sz="1600">
                <a:solidFill>
                  <a:srgbClr val="000000"/>
                </a:solidFill>
              </a:rPr>
              <a:t> to visualize distribution of  fraud across hours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600">
                <a:solidFill>
                  <a:srgbClr val="000000"/>
                </a:solidFill>
              </a:rPr>
              <a:t>Precision-Recall</a:t>
            </a:r>
            <a:r>
              <a:rPr lang="en-GB" sz="1600">
                <a:solidFill>
                  <a:srgbClr val="000000"/>
                </a:solidFill>
              </a:rPr>
              <a:t> curve to visualize success in training on unbalanced set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5819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Others (presented later)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00" y="911150"/>
            <a:ext cx="6045348" cy="39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0" y="701400"/>
            <a:ext cx="29196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For queries into a prepared dataset in S3 registered in Glue Catalog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50" y="832750"/>
            <a:ext cx="6395548" cy="35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25" y="783200"/>
            <a:ext cx="6359276" cy="35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type="title"/>
          </p:nvPr>
        </p:nvSpPr>
        <p:spPr>
          <a:xfrm>
            <a:off x="3102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Athena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2044950" y="220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637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463775" y="750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Architecture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AWS Technologies (Console)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Data ingestion and transformation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Visualization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Preparation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Training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Training 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Evaluate ML models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GB" sz="1800">
                <a:solidFill>
                  <a:srgbClr val="000000"/>
                </a:solidFill>
              </a:rPr>
              <a:t>Improving ML model accuracy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ML Ops (Console)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Review of rubric 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74750" y="-114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74750" y="962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Identify significant features using  </a:t>
            </a:r>
            <a:r>
              <a:rPr b="1" lang="en-GB" sz="1400">
                <a:solidFill>
                  <a:srgbClr val="000000"/>
                </a:solidFill>
              </a:rPr>
              <a:t>XGBoost Feature Importance </a:t>
            </a:r>
            <a:r>
              <a:rPr lang="en-GB" sz="1400">
                <a:solidFill>
                  <a:srgbClr val="000000"/>
                </a:solidFill>
              </a:rPr>
              <a:t>and </a:t>
            </a:r>
            <a:r>
              <a:rPr b="1" lang="en-GB" sz="1400">
                <a:solidFill>
                  <a:srgbClr val="000000"/>
                </a:solidFill>
              </a:rPr>
              <a:t>Heatmaps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75" y="2001975"/>
            <a:ext cx="2896451" cy="11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125" y="1623275"/>
            <a:ext cx="4396026" cy="1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540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Unbalanced data: Oversampling</a:t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250" y="1126475"/>
            <a:ext cx="5314600" cy="31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151600" y="1126475"/>
            <a:ext cx="34287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 </a:t>
            </a:r>
            <a:r>
              <a:rPr b="1" lang="en-GB" sz="1400">
                <a:solidFill>
                  <a:srgbClr val="000000"/>
                </a:solidFill>
              </a:rPr>
              <a:t>SMOTENC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Random selection.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Positive weighting parameter in xgboost,    does the job even better. 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positives/negatives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GB" sz="1400">
                <a:solidFill>
                  <a:srgbClr val="000000"/>
                </a:solidFill>
              </a:rPr>
              <a:t>square root of that (which is what worked best)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70150" y="4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Format</a:t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0" y="1281525"/>
            <a:ext cx="34218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CSV</a:t>
            </a:r>
            <a:r>
              <a:rPr lang="en-GB" sz="1400">
                <a:solidFill>
                  <a:srgbClr val="000000"/>
                </a:solidFill>
              </a:rPr>
              <a:t> original data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Snappy  Parquet</a:t>
            </a:r>
            <a:r>
              <a:rPr lang="en-GB" sz="1400">
                <a:solidFill>
                  <a:srgbClr val="000000"/>
                </a:solidFill>
              </a:rPr>
              <a:t> for Athena queries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LibSVM</a:t>
            </a:r>
            <a:r>
              <a:rPr lang="en-GB" sz="1400">
                <a:solidFill>
                  <a:srgbClr val="000000"/>
                </a:solidFill>
              </a:rPr>
              <a:t> for XGBoost input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-GB" sz="1400">
                <a:solidFill>
                  <a:srgbClr val="000000"/>
                </a:solidFill>
              </a:rPr>
              <a:t>RecordIO Protobuf </a:t>
            </a:r>
            <a:r>
              <a:rPr lang="en-GB" sz="1400">
                <a:solidFill>
                  <a:srgbClr val="000000"/>
                </a:solidFill>
              </a:rPr>
              <a:t>for Linear Learner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00" y="1870375"/>
            <a:ext cx="5735424" cy="32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3808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ransformation</a:t>
            </a:r>
            <a:endParaRPr/>
          </a:p>
        </p:txBody>
      </p:sp>
      <p:sp>
        <p:nvSpPr>
          <p:cNvPr id="374" name="Google Shape;374;p50"/>
          <p:cNvSpPr txBox="1"/>
          <p:nvPr>
            <p:ph idx="1" type="body"/>
          </p:nvPr>
        </p:nvSpPr>
        <p:spPr>
          <a:xfrm>
            <a:off x="289750" y="718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400">
                <a:solidFill>
                  <a:srgbClr val="000000"/>
                </a:solidFill>
              </a:rPr>
              <a:t>Transform data with </a:t>
            </a:r>
            <a:r>
              <a:rPr b="1" lang="en-GB" sz="1400">
                <a:solidFill>
                  <a:srgbClr val="000000"/>
                </a:solidFill>
              </a:rPr>
              <a:t>Glue</a:t>
            </a:r>
            <a:r>
              <a:rPr lang="en-GB" sz="1400">
                <a:solidFill>
                  <a:srgbClr val="000000"/>
                </a:solidFill>
              </a:rPr>
              <a:t> where possible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Normalize (Z-score) </a:t>
            </a:r>
            <a:r>
              <a:rPr lang="en-GB" sz="1400">
                <a:solidFill>
                  <a:srgbClr val="000000"/>
                </a:solidFill>
              </a:rPr>
              <a:t>all numerical (non-categorical)   features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GB" sz="1400">
                <a:solidFill>
                  <a:srgbClr val="000000"/>
                </a:solidFill>
              </a:rPr>
              <a:t>Cleaning</a:t>
            </a:r>
            <a:r>
              <a:rPr lang="en-GB" sz="1400">
                <a:solidFill>
                  <a:srgbClr val="000000"/>
                </a:solidFill>
              </a:rPr>
              <a:t>: Drop features that add nothing, as shown by EDA.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isFlaggedFraud </a:t>
            </a:r>
            <a:endParaRPr sz="14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High-cardinality categorical features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Drop original features after derived features created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2965900" y="241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66575" y="1058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During development, and exploratory Data Analysis, use a </a:t>
            </a:r>
            <a:r>
              <a:rPr lang="en-GB" sz="1500">
                <a:solidFill>
                  <a:srgbClr val="000000"/>
                </a:solidFill>
              </a:rPr>
              <a:t>fraction</a:t>
            </a:r>
            <a:r>
              <a:rPr lang="en-GB" sz="1500">
                <a:solidFill>
                  <a:srgbClr val="000000"/>
                </a:solidFill>
              </a:rPr>
              <a:t> of the 6.2M lines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Shuffle data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Split randomly into datasets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Training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Validation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Hold-out test datasets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86" name="Google Shape;386;p52"/>
          <p:cNvSpPr txBox="1"/>
          <p:nvPr>
            <p:ph type="title"/>
          </p:nvPr>
        </p:nvSpPr>
        <p:spPr>
          <a:xfrm>
            <a:off x="242625" y="-63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Prepare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55700" y="1221175"/>
            <a:ext cx="860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-GB" sz="1500">
                <a:solidFill>
                  <a:srgbClr val="434343"/>
                </a:solidFill>
              </a:rPr>
              <a:t> </a:t>
            </a:r>
            <a:r>
              <a:rPr lang="en-GB" sz="1500">
                <a:solidFill>
                  <a:srgbClr val="000000"/>
                </a:solidFill>
              </a:rPr>
              <a:t>Model parameter tuning, whether by manual attempts or by hypertuning (discussed later)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r>
              <a:rPr lang="en-GB" sz="1300">
                <a:solidFill>
                  <a:srgbClr val="000000"/>
                </a:solidFill>
              </a:rPr>
              <a:t>: L1 regularization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eta</a:t>
            </a:r>
            <a:r>
              <a:rPr lang="en-GB" sz="1300">
                <a:solidFill>
                  <a:srgbClr val="000000"/>
                </a:solidFill>
              </a:rPr>
              <a:t> :Learning rate, Step size shrinkage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en-GB" sz="1300">
                <a:solidFill>
                  <a:srgbClr val="000000"/>
                </a:solidFill>
              </a:rPr>
              <a:t> based on target metric (AUCPR) , for good  convergence  but not beyond, to prevent overfitting and save resources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min_child_weight</a:t>
            </a:r>
            <a:r>
              <a:rPr lang="en-GB" sz="1300">
                <a:solidFill>
                  <a:srgbClr val="000000"/>
                </a:solidFill>
              </a:rPr>
              <a:t> When to give up on further partitioning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-GB" sz="1500">
                <a:solidFill>
                  <a:srgbClr val="000000"/>
                </a:solidFill>
              </a:rPr>
              <a:t> Hyperparameter Tuning  (discussed later)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392" name="Google Shape;392;p53"/>
          <p:cNvSpPr txBox="1"/>
          <p:nvPr>
            <p:ph type="title"/>
          </p:nvPr>
        </p:nvSpPr>
        <p:spPr>
          <a:xfrm>
            <a:off x="242625" y="-63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8" name="Google Shape;398;p54"/>
          <p:cNvSpPr txBox="1"/>
          <p:nvPr>
            <p:ph type="title"/>
          </p:nvPr>
        </p:nvSpPr>
        <p:spPr>
          <a:xfrm>
            <a:off x="1455300" y="203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Evaluate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 metric 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this </a:t>
            </a: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classification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unbalanced classes is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aucpr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Also e</a:t>
            </a:r>
            <a:r>
              <a:rPr lang="en-GB" sz="1600">
                <a:solidFill>
                  <a:srgbClr val="000000"/>
                </a:solidFill>
              </a:rPr>
              <a:t>xperiment with other metrics like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auc</a:t>
            </a:r>
            <a:r>
              <a:rPr lang="en-GB" sz="1600">
                <a:solidFill>
                  <a:srgbClr val="000000"/>
                </a:solidFill>
              </a:rPr>
              <a:t> and </a:t>
            </a:r>
            <a:r>
              <a:rPr lang="en-GB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error@0.35</a:t>
            </a:r>
            <a:r>
              <a:rPr lang="en-GB" sz="1600">
                <a:solidFill>
                  <a:srgbClr val="000000"/>
                </a:solidFill>
              </a:rPr>
              <a:t>  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4" name="Google Shape;404;p55"/>
          <p:cNvSpPr txBox="1"/>
          <p:nvPr>
            <p:ph type="title"/>
          </p:nvPr>
        </p:nvSpPr>
        <p:spPr>
          <a:xfrm>
            <a:off x="592825" y="-4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idx="1" type="body"/>
          </p:nvPr>
        </p:nvSpPr>
        <p:spPr>
          <a:xfrm>
            <a:off x="534175" y="1378125"/>
            <a:ext cx="84696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Experimented with  n Linear Learner: XGBoost gives better metrics and  speed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Factorization Macines: The data is not the sparse, high-dimensional data suited to Factorization machines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0" name="Google Shape;410;p56"/>
          <p:cNvSpPr txBox="1"/>
          <p:nvPr>
            <p:ph type="title"/>
          </p:nvPr>
        </p:nvSpPr>
        <p:spPr>
          <a:xfrm>
            <a:off x="93175" y="0"/>
            <a:ext cx="881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 vs other</a:t>
            </a:r>
            <a:r>
              <a:rPr lang="en-GB"/>
              <a:t> models for binary classifciation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47120" l="0" r="0" t="0"/>
          <a:stretch/>
        </p:blipFill>
        <p:spPr>
          <a:xfrm>
            <a:off x="1025475" y="658763"/>
            <a:ext cx="5867024" cy="39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title"/>
          </p:nvPr>
        </p:nvSpPr>
        <p:spPr>
          <a:xfrm>
            <a:off x="114638" y="583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preparation</a:t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1263600" y="4457125"/>
            <a:ext cx="6616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S3  data used in ML, next slide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3573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935175" y="2422975"/>
            <a:ext cx="42600" cy="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180675" y="950700"/>
            <a:ext cx="80421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</a:t>
            </a:r>
            <a:r>
              <a:rPr lang="en-GB"/>
              <a:t>val_metric </a:t>
            </a:r>
            <a:r>
              <a:rPr lang="en-GB"/>
              <a:t> </a:t>
            </a:r>
            <a:r>
              <a:rPr lang="en-GB"/>
              <a:t> a</a:t>
            </a:r>
            <a:r>
              <a:rPr lang="en-GB"/>
              <a:t>ucpr: 0.99 reached (but beware overfitting)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Validation metrics, with the most important metrics for this unbalanced dataset first.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3">
            <a:alphaModFix/>
          </a:blip>
          <a:srcRect b="40270" l="0" r="0" t="19928"/>
          <a:stretch/>
        </p:blipFill>
        <p:spPr>
          <a:xfrm>
            <a:off x="772325" y="2446025"/>
            <a:ext cx="3138850" cy="1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 rotWithShape="1">
          <a:blip r:embed="rId4">
            <a:alphaModFix/>
          </a:blip>
          <a:srcRect b="47567" l="0" r="0" t="0"/>
          <a:stretch/>
        </p:blipFill>
        <p:spPr>
          <a:xfrm>
            <a:off x="4784125" y="2422975"/>
            <a:ext cx="3138850" cy="12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7"/>
          <p:cNvSpPr txBox="1"/>
          <p:nvPr/>
        </p:nvSpPr>
        <p:spPr>
          <a:xfrm>
            <a:off x="1801775" y="20673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fit()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              Hypertuning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7" name="Google Shape;427;p58"/>
          <p:cNvSpPr txBox="1"/>
          <p:nvPr>
            <p:ph type="title"/>
          </p:nvPr>
        </p:nvSpPr>
        <p:spPr>
          <a:xfrm>
            <a:off x="534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Precision-Recall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1250625"/>
            <a:ext cx="5947176" cy="3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4" name="Google Shape;434;p59"/>
          <p:cNvSpPr txBox="1"/>
          <p:nvPr>
            <p:ph type="title"/>
          </p:nvPr>
        </p:nvSpPr>
        <p:spPr>
          <a:xfrm>
            <a:off x="6037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676850"/>
            <a:ext cx="6011300" cy="25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41" name="Google Shape;441;p60"/>
          <p:cNvSpPr txBox="1"/>
          <p:nvPr>
            <p:ph type="title"/>
          </p:nvPr>
        </p:nvSpPr>
        <p:spPr>
          <a:xfrm>
            <a:off x="658050" y="2380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Improving ML models accuracy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47" name="Google Shape;447;p61"/>
          <p:cNvSpPr txBox="1"/>
          <p:nvPr>
            <p:ph type="title"/>
          </p:nvPr>
        </p:nvSpPr>
        <p:spPr>
          <a:xfrm>
            <a:off x="274500" y="-8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Hyperparameter</a:t>
            </a:r>
            <a:r>
              <a:rPr lang="en-GB" sz="2000"/>
              <a:t> tuning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Bayesian and Random search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Explore space of eta, min_child_weight, alpha, max_depth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Parallel processing, particularly with Random search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0" lang="en-GB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Choose max number of jobs for thorough search yet restricting time and cost</a:t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title"/>
          </p:nvPr>
        </p:nvSpPr>
        <p:spPr>
          <a:xfrm>
            <a:off x="470388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275" y="1356875"/>
            <a:ext cx="52482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625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59" name="Google Shape;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00" y="535200"/>
            <a:ext cx="5182025" cy="45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/>
          <p:nvPr>
            <p:ph type="title"/>
          </p:nvPr>
        </p:nvSpPr>
        <p:spPr>
          <a:xfrm>
            <a:off x="6252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pic>
        <p:nvPicPr>
          <p:cNvPr id="465" name="Google Shape;4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41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SzPts val="1600"/>
              <a:buChar char="-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1" name="Google Shape;471;p65"/>
          <p:cNvSpPr txBox="1"/>
          <p:nvPr>
            <p:ph type="title"/>
          </p:nvPr>
        </p:nvSpPr>
        <p:spPr>
          <a:xfrm>
            <a:off x="614575" y="62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300">
                <a:latin typeface="Lato"/>
                <a:ea typeface="Lato"/>
                <a:cs typeface="Lato"/>
                <a:sym typeface="Lato"/>
              </a:rPr>
              <a:t> Hours as 24 hour cycle</a:t>
            </a:r>
            <a:endParaRPr b="0"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0" y="0"/>
            <a:ext cx="6480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Adding new domain-specific features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00" y="1208350"/>
            <a:ext cx="6015975" cy="3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idx="1" type="body"/>
          </p:nvPr>
        </p:nvSpPr>
        <p:spPr>
          <a:xfrm>
            <a:off x="534175" y="13781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One-hot the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00">
                <a:solidFill>
                  <a:srgbClr val="000000"/>
                </a:solidFill>
              </a:rPr>
              <a:t> feature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Heatmap shows that all Fraud is in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TRANSFER</a:t>
            </a:r>
            <a:r>
              <a:rPr lang="en-GB" sz="1400">
                <a:solidFill>
                  <a:srgbClr val="000000"/>
                </a:solidFill>
              </a:rPr>
              <a:t> and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CASH_OUT</a:t>
            </a:r>
            <a:r>
              <a:rPr lang="en-GB" sz="1400">
                <a:solidFill>
                  <a:srgbClr val="000000"/>
                </a:solidFill>
              </a:rPr>
              <a:t> types. Other types can be removed; or let the  model automatically give them zero weight.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Dummy encoding (“drop one”) tried but not needed.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For h</a:t>
            </a:r>
            <a:r>
              <a:rPr lang="en-GB" sz="1400">
                <a:solidFill>
                  <a:srgbClr val="000000"/>
                </a:solidFill>
              </a:rPr>
              <a:t>igh-cardinality features like “names” of senders and recipients 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Tried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HashingEncoder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GB" sz="1400">
                <a:solidFill>
                  <a:srgbClr val="000000"/>
                </a:solidFill>
              </a:rPr>
              <a:t>Dropping these features gives best results</a:t>
            </a:r>
            <a:endParaRPr sz="1600"/>
          </a:p>
        </p:txBody>
      </p:sp>
      <p:sp>
        <p:nvSpPr>
          <p:cNvPr id="479" name="Google Shape;479;p66"/>
          <p:cNvSpPr txBox="1"/>
          <p:nvPr>
            <p:ph type="title"/>
          </p:nvPr>
        </p:nvSpPr>
        <p:spPr>
          <a:xfrm>
            <a:off x="614575" y="629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Categorical features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14638" y="583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1464938" y="517500"/>
            <a:ext cx="66168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S3  data used in ML, from previous slide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464400" y="2571750"/>
            <a:ext cx="80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XGBoost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750" y="964025"/>
            <a:ext cx="6245176" cy="4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3464400" y="3687575"/>
            <a:ext cx="807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XGBoost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title"/>
          </p:nvPr>
        </p:nvSpPr>
        <p:spPr>
          <a:xfrm>
            <a:off x="727650" y="2036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</a:t>
            </a:r>
            <a:r>
              <a:rPr lang="en-GB"/>
              <a:t> Implementation/Operations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5341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data with roles in LakeFormation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6" y="613125"/>
            <a:ext cx="7802400" cy="43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Spot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0" y="1566525"/>
            <a:ext cx="60198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1890850" y="2429700"/>
            <a:ext cx="2459100" cy="53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Spot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975"/>
            <a:ext cx="8839200" cy="296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00" y="3990763"/>
            <a:ext cx="29337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0"/>
          <p:cNvSpPr/>
          <p:nvPr/>
        </p:nvSpPr>
        <p:spPr>
          <a:xfrm>
            <a:off x="4505875" y="339002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/>
          <p:nvPr/>
        </p:nvSpPr>
        <p:spPr>
          <a:xfrm>
            <a:off x="159475" y="657875"/>
            <a:ext cx="6309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Train with Multiple Instances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00" y="1430100"/>
            <a:ext cx="29527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50" y="2277800"/>
            <a:ext cx="8104825" cy="26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1"/>
          <p:cNvSpPr/>
          <p:nvPr/>
        </p:nvSpPr>
        <p:spPr>
          <a:xfrm>
            <a:off x="3358150" y="3081850"/>
            <a:ext cx="1116000" cy="6954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0" y="473175"/>
            <a:ext cx="8031876" cy="45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0" y="0"/>
            <a:ext cx="6609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Endpoint with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Elastic Inference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72"/>
          <p:cNvSpPr/>
          <p:nvPr/>
        </p:nvSpPr>
        <p:spPr>
          <a:xfrm>
            <a:off x="4686550" y="2333588"/>
            <a:ext cx="1479300" cy="79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3"/>
          <p:cNvSpPr txBox="1"/>
          <p:nvPr/>
        </p:nvSpPr>
        <p:spPr>
          <a:xfrm>
            <a:off x="0" y="0"/>
            <a:ext cx="6609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Scalable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Endpoint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6" name="Google Shape;5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625"/>
            <a:ext cx="8839199" cy="90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5" y="4083248"/>
            <a:ext cx="8839199" cy="529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73"/>
          <p:cNvCxnSpPr/>
          <p:nvPr/>
        </p:nvCxnSpPr>
        <p:spPr>
          <a:xfrm>
            <a:off x="3517550" y="2306075"/>
            <a:ext cx="10500" cy="167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9" name="Google Shape;529;p73"/>
          <p:cNvSpPr txBox="1"/>
          <p:nvPr/>
        </p:nvSpPr>
        <p:spPr>
          <a:xfrm>
            <a:off x="3602600" y="25930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Before scaling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Scaled after high prediction traffic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73"/>
          <p:cNvSpPr/>
          <p:nvPr/>
        </p:nvSpPr>
        <p:spPr>
          <a:xfrm>
            <a:off x="4495250" y="150897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3"/>
          <p:cNvSpPr/>
          <p:nvPr/>
        </p:nvSpPr>
        <p:spPr>
          <a:xfrm>
            <a:off x="4339450" y="3985175"/>
            <a:ext cx="1479300" cy="797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4"/>
          <p:cNvSpPr txBox="1"/>
          <p:nvPr/>
        </p:nvSpPr>
        <p:spPr>
          <a:xfrm>
            <a:off x="2187400" y="1484100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See Report on Rubric achievement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6763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623175" y="1303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u="sng">
                <a:solidFill>
                  <a:schemeClr val="hlink"/>
                </a:solidFill>
                <a:hlinkClick r:id="rId3"/>
              </a:rPr>
              <a:t>https://github.com/doitintl/fraud-detect-blackbelt</a:t>
            </a:r>
            <a:endParaRPr sz="2700"/>
          </a:p>
          <a:p>
            <a:pPr indent="-400050" lvl="0" marL="457200" rtl="0" algn="l">
              <a:spcBef>
                <a:spcPts val="160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 </a:t>
            </a:r>
            <a:r>
              <a:rPr lang="en-GB" sz="2700" u="sng">
                <a:solidFill>
                  <a:schemeClr val="hlink"/>
                </a:solidFill>
                <a:hlinkClick r:id="rId4"/>
              </a:rPr>
              <a:t>Notebook</a:t>
            </a:r>
            <a:r>
              <a:rPr lang="en-GB" sz="2700"/>
              <a:t> 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GB" sz="2700"/>
              <a:t>Databrew transformation </a:t>
            </a:r>
            <a:r>
              <a:rPr lang="en-GB" sz="2700" u="sng">
                <a:solidFill>
                  <a:schemeClr val="hlink"/>
                </a:solidFill>
                <a:hlinkClick r:id="rId5"/>
              </a:rPr>
              <a:t>for Athena</a:t>
            </a:r>
            <a:r>
              <a:rPr lang="en-GB" sz="2700"/>
              <a:t> and </a:t>
            </a:r>
            <a:r>
              <a:rPr lang="en-GB" sz="2700" u="sng">
                <a:solidFill>
                  <a:schemeClr val="hlink"/>
                </a:solidFill>
                <a:hlinkClick r:id="rId6"/>
              </a:rPr>
              <a:t>for training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4637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Caveats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463775" y="750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This is small dataset (~600 MB). The solution was built for a much larger dataset but so is not what we’d do in production.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rgbClr val="000000"/>
                </a:solidFill>
              </a:rPr>
              <a:t>There are always more possibilities for </a:t>
            </a:r>
            <a:r>
              <a:rPr lang="en-GB" sz="1800">
                <a:solidFill>
                  <a:srgbClr val="000000"/>
                </a:solidFill>
              </a:rPr>
              <a:t>implementation</a:t>
            </a:r>
            <a:r>
              <a:rPr lang="en-GB" sz="1800">
                <a:solidFill>
                  <a:srgbClr val="000000"/>
                </a:solidFill>
              </a:rPr>
              <a:t>. I’ll mention some in the </a:t>
            </a:r>
            <a:r>
              <a:rPr lang="en-GB" sz="1800">
                <a:solidFill>
                  <a:srgbClr val="000000"/>
                </a:solidFill>
              </a:rPr>
              <a:t>presentation</a:t>
            </a:r>
            <a:r>
              <a:rPr lang="en-GB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65710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Data Ingestion and Transformation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51" y="569125"/>
            <a:ext cx="7861276" cy="44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type="title"/>
          </p:nvPr>
        </p:nvSpPr>
        <p:spPr>
          <a:xfrm>
            <a:off x="727650" y="-4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Glue Crawler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